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9C46B7-AF1B-C8C2-6DB6-E61DD61798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3B03212-7648-F63C-0DE3-9C6752BF6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762DD8-A9A3-994F-B0CF-D0A1B4E84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75B-283C-4B65-93CD-EB668DD7AEB9}" type="datetimeFigureOut">
              <a:rPr lang="it-IT" smtClean="0"/>
              <a:t>21/12/2023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BC0744-234D-148A-DE4D-B90F3BFE8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0F1098-4CB8-BCA0-3018-6245FF996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BCD8-1E30-4F94-AEFA-65155D27F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34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600234-A298-A74E-E111-2354029A0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10781A0-4A39-19A7-27CD-514CF96844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9556FD-18E5-9DDD-991C-5B53EC7F1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75B-283C-4B65-93CD-EB668DD7AEB9}" type="datetimeFigureOut">
              <a:rPr lang="it-IT" smtClean="0"/>
              <a:t>21/12/2023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D3F276-1B03-A40C-756E-63A27F36C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F564F6-96A3-FBB0-732B-C72988BF4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BCD8-1E30-4F94-AEFA-65155D27F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758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C775124-A90D-9FE4-729E-621E98CF84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C22CCE8-DAAE-ABCC-4C66-654E082A91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8C2EAB-298B-BD34-1BA7-E7AC412A6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75B-283C-4B65-93CD-EB668DD7AEB9}" type="datetimeFigureOut">
              <a:rPr lang="it-IT" smtClean="0"/>
              <a:t>21/12/2023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BAD197-235A-3E87-7B5A-FA2CBB7D7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9232D5-40D5-00A7-39AB-2675863E0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BCD8-1E30-4F94-AEFA-65155D27F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6551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ED24CC-AA06-42EF-A63C-FCF178F3E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A29519-29B2-25D7-73AD-DAA70BA09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CAFFE7-124F-868F-F384-832A02129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75B-283C-4B65-93CD-EB668DD7AEB9}" type="datetimeFigureOut">
              <a:rPr lang="it-IT" smtClean="0"/>
              <a:t>21/12/2023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3187DE-1FC4-596A-16C3-9529612AD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D95C7B-FF9E-6AAB-ECF5-7C6F7739D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BCD8-1E30-4F94-AEFA-65155D27F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24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26B9EE-D522-AB0A-B56D-6ABF53CB3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44C9AAC-F6A0-AF73-5903-A934EEAD4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C23D5F-5D10-C3D9-D128-FDCB42B14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75B-283C-4B65-93CD-EB668DD7AEB9}" type="datetimeFigureOut">
              <a:rPr lang="it-IT" smtClean="0"/>
              <a:t>21/12/2023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6DC37B-0269-3DE8-7202-3FBEB96FC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30990B-3386-704C-7ED5-1B6498C3B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BCD8-1E30-4F94-AEFA-65155D27F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325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511617-67B3-0AF1-4A67-6C0FF5257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6FFCF4-F62F-B9FB-11CC-7B3F4A965F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E6E31BA-61FD-06D2-BB9B-9326DA823F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CA58513-C4E5-AF01-27CA-A1278E359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75B-283C-4B65-93CD-EB668DD7AEB9}" type="datetimeFigureOut">
              <a:rPr lang="it-IT" smtClean="0"/>
              <a:t>21/12/2023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7E97295-9D11-1C35-82DF-AB7111C3A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0D7F2A-DC4E-B68E-09D1-54FF87029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BCD8-1E30-4F94-AEFA-65155D27F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12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D197A4-E3C2-2D14-CD04-CB79F2AC6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CE0AA97-337B-FE01-6BE6-FDF2F1D4D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364C77C-D3E6-9252-0CBA-32303E93ED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A73401-012C-343F-4129-8AE51DFA59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1CB9C12-4274-6C03-16CA-F5A6CE96B6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4EC1567-F4E8-AB77-C263-DDEC24C3D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75B-283C-4B65-93CD-EB668DD7AEB9}" type="datetimeFigureOut">
              <a:rPr lang="it-IT" smtClean="0"/>
              <a:t>21/12/2023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A2ABB4F-28CA-7104-6D62-5CB2BCE3D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02A6E7D-3F2C-6C7C-F62B-187B073EC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BCD8-1E30-4F94-AEFA-65155D27F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9643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AA89A3-F8EB-FCFD-7874-EAC4F4345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FEAE448-9B0E-D9D8-88CF-EFA490F26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75B-283C-4B65-93CD-EB668DD7AEB9}" type="datetimeFigureOut">
              <a:rPr lang="it-IT" smtClean="0"/>
              <a:t>21/12/2023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9B13A07-214E-9A0A-8544-5056ED116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4F74E76-E956-C855-B2C3-BD0E03760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BCD8-1E30-4F94-AEFA-65155D27F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3118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15BF888-DA58-6F17-440E-46C1D61B1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75B-283C-4B65-93CD-EB668DD7AEB9}" type="datetimeFigureOut">
              <a:rPr lang="it-IT" smtClean="0"/>
              <a:t>21/12/2023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31FA8BD-0049-1573-AA8D-C22024028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D4CD27E-12DB-4625-1CBC-E2BAE1812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BCD8-1E30-4F94-AEFA-65155D27F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22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FD89D9-55B5-C3BF-A9F8-981A64CE0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D36DB2-4B1D-8DB1-1EDF-F6F62F31C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544D110-E5DE-91D1-B76C-C3D83A602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99454ED-AA17-32A7-C23D-07BEF55A2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75B-283C-4B65-93CD-EB668DD7AEB9}" type="datetimeFigureOut">
              <a:rPr lang="it-IT" smtClean="0"/>
              <a:t>21/12/2023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D95460A-DF34-D950-2F24-211D84CE5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334AA79-6F56-5661-BBBB-FFC5D5F25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BCD8-1E30-4F94-AEFA-65155D27F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39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CCD85E-69AD-7C84-195C-5DADB27E7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9BCA340-173A-8472-B8B4-A8F5D790E0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544E99-E26E-5ED2-F2AA-9F94E3693C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232ED0B-FE8E-053A-FD88-5800F4258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75B-283C-4B65-93CD-EB668DD7AEB9}" type="datetimeFigureOut">
              <a:rPr lang="it-IT" smtClean="0"/>
              <a:t>21/12/2023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C777D6-CC1A-4ABF-151B-8001F6686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27E8E7E-E045-9326-5D59-774D0B30E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BCD8-1E30-4F94-AEFA-65155D27F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627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9CFF2F0-4DDB-2A8A-2452-3C81D93CE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EEA831-B325-0CC0-C62C-CCE91DD2F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358783-018D-7196-AB3A-614BF03E7A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75B-283C-4B65-93CD-EB668DD7AEB9}" type="datetimeFigureOut">
              <a:rPr lang="it-IT" smtClean="0"/>
              <a:t>21/12/2023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40C6E-47C5-DF39-71BC-0EC6760044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6BDD18-ED9F-2677-D762-F685DA632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2BCD8-1E30-4F94-AEFA-65155D27F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001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F95AE1-C372-407E-4214-5049739818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Regolamento d’Istituto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EB3A113-37C2-C313-CD99-510AA70281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Integrazioni </a:t>
            </a:r>
          </a:p>
          <a:p>
            <a:r>
              <a:rPr lang="it-IT" dirty="0"/>
              <a:t>21 dicembre 2023</a:t>
            </a:r>
          </a:p>
        </p:txBody>
      </p:sp>
    </p:spTree>
    <p:extLst>
      <p:ext uri="{BB962C8B-B14F-4D97-AF65-F5344CB8AC3E}">
        <p14:creationId xmlns:p14="http://schemas.microsoft.com/office/powerpoint/2010/main" val="2111310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2A156A-924F-EC61-8B52-5EAD7CCE8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Scuola primaria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CDB0AA-867C-4FDE-9812-507A88E33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Merenda delle classi a tempo pieno:</a:t>
            </a:r>
          </a:p>
          <a:p>
            <a:endParaRPr lang="it-IT" dirty="0"/>
          </a:p>
          <a:p>
            <a:pPr>
              <a:buFont typeface="Wingdings" panose="05000000000000000000" pitchFamily="2" charset="2"/>
              <a:buChar char="à"/>
            </a:pPr>
            <a:r>
              <a:rPr lang="it-IT" dirty="0">
                <a:sym typeface="Wingdings" panose="05000000000000000000" pitchFamily="2" charset="2"/>
              </a:rPr>
              <a:t>Le classi a tempo normale (per le quali non è previsto il servizio mensa) sono autorizzate a portare la merenda da casa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it-IT" dirty="0">
                <a:sym typeface="Wingdings" panose="05000000000000000000" pitchFamily="2" charset="2"/>
              </a:rPr>
              <a:t>Alle classi a tempo pieno, per le quali sono previste due merende comprese nel servizio mensa (una a metà mattina e una per il pomeriggio), non è consentito portare la merenda da casa, </a:t>
            </a:r>
            <a:r>
              <a:rPr lang="it-IT" u="sng" dirty="0">
                <a:sym typeface="Wingdings" panose="05000000000000000000" pitchFamily="2" charset="2"/>
              </a:rPr>
              <a:t>salvo casi specifici, debitamente documentati, e approvati dal Dirigente Scolastico.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252529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E4C56D-1023-43C4-16E6-766D93090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Scuola primaria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1CB6B2-03BB-49C9-619A-BECF9C11D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b="1" dirty="0"/>
              <a:t>Procedura in caso di ritardo reiterato del genitore al prelevamento dell’alunno</a:t>
            </a:r>
            <a:r>
              <a:rPr lang="it-IT" dirty="0"/>
              <a:t>:</a:t>
            </a:r>
          </a:p>
          <a:p>
            <a:pPr algn="just"/>
            <a:r>
              <a:rPr lang="it-IT" dirty="0"/>
              <a:t>Nel caso in cui il ritardo superi i 5 minuti, il docente accompagna l’alunno in portineria dove il collaboratore scolastico contatta telefonicamente i genitori e ne attende l’arrivo.</a:t>
            </a:r>
          </a:p>
          <a:p>
            <a:pPr algn="just"/>
            <a:r>
              <a:rPr lang="it-IT" dirty="0"/>
              <a:t>In caso di reiterazione del ritardo per più di due giornate anche non consecutive, il coordinatore di classe segnala per iscritto la situazione al Dirigente Scolastico per i provvedimenti del caso.</a:t>
            </a:r>
          </a:p>
        </p:txBody>
      </p:sp>
    </p:spTree>
    <p:extLst>
      <p:ext uri="{BB962C8B-B14F-4D97-AF65-F5344CB8AC3E}">
        <p14:creationId xmlns:p14="http://schemas.microsoft.com/office/powerpoint/2010/main" val="3587966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DEA26-0AE0-E03E-7205-4749073E6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Scuola secondaria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2D2E48-250A-62C3-EEAC-066D33D10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Abbigliamento decoroso:</a:t>
            </a:r>
          </a:p>
          <a:p>
            <a:pPr marL="0" indent="0" algn="just">
              <a:buNone/>
            </a:pPr>
            <a:r>
              <a:rPr lang="it-IT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 sono considerati accettabili abiti che evochino tenute estive o balneari o che risultino del tutto fuori posto in un contesto scolastico: pantaloncini o bermuda sopra il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polpaccio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minigonne, canottiere, ciabatte, cappelli/cappucci di felpa, capi di abbigliamento con trasparenze o che lascino intravedere l’ombelico.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2855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9D5DA4-E477-A486-D747-EE8E36A91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Scuola secondaria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2E3DDE-3731-76C7-CBB0-47EED8856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Regole di gestione della classe e sorveglianza durante la ricreazione:</a:t>
            </a:r>
          </a:p>
          <a:p>
            <a:endParaRPr lang="it-IT" dirty="0"/>
          </a:p>
          <a:p>
            <a:pPr>
              <a:buFont typeface="Wingdings" panose="05000000000000000000" pitchFamily="2" charset="2"/>
              <a:buChar char="à"/>
            </a:pPr>
            <a:r>
              <a:rPr lang="it-IT" dirty="0">
                <a:sym typeface="Wingdings" panose="05000000000000000000" pitchFamily="2" charset="2"/>
              </a:rPr>
              <a:t>Durante le pause di socializzazione, per motivi di sicurezza, gli alunni dovranno rimanere all’interno dell’aula e seduti al banco.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it-IT" dirty="0">
                <a:sym typeface="Wingdings" panose="05000000000000000000" pitchFamily="2" charset="2"/>
              </a:rPr>
              <a:t>Potranno alzarsi uno alla volta per recarsi al bagno solo se autorizzati dal docente presente in classe.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0830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D888D-D510-3E82-86F2-357260C01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Uscite didattiche e viaggi d’istruzione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6731AA-DE95-B175-91CE-4AB9B7B37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6373"/>
            <a:ext cx="10515600" cy="4789779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Partecipazione di almeno 2/3 della classe</a:t>
            </a:r>
          </a:p>
          <a:p>
            <a:pPr algn="just"/>
            <a:r>
              <a:rPr lang="it-IT" dirty="0"/>
              <a:t>Periodo: 1 ottobre – 20 maggio (esclusi periodi dedicati ai Consigli di Classe, ricevimenti generali, valutazione e recupero).</a:t>
            </a:r>
          </a:p>
          <a:p>
            <a:r>
              <a:rPr lang="it-IT" dirty="0"/>
              <a:t>Limite massimo di uscite: </a:t>
            </a:r>
          </a:p>
          <a:p>
            <a:pPr lvl="1"/>
            <a:r>
              <a:rPr lang="it-IT" dirty="0"/>
              <a:t>1 viaggio</a:t>
            </a:r>
          </a:p>
          <a:p>
            <a:pPr lvl="1"/>
            <a:r>
              <a:rPr lang="it-IT" dirty="0"/>
              <a:t>1 uscita didattica intera giornata</a:t>
            </a:r>
          </a:p>
          <a:p>
            <a:pPr lvl="1"/>
            <a:r>
              <a:rPr lang="it-IT" dirty="0"/>
              <a:t>1 uscita di mezza giornata </a:t>
            </a:r>
          </a:p>
          <a:p>
            <a:pPr lvl="1"/>
            <a:r>
              <a:rPr lang="it-IT" dirty="0"/>
              <a:t>max 5 attività di </a:t>
            </a:r>
            <a:r>
              <a:rPr lang="it-IT" i="1" dirty="0"/>
              <a:t>outdoor </a:t>
            </a:r>
            <a:r>
              <a:rPr lang="it-IT" i="1" dirty="0" err="1"/>
              <a:t>education</a:t>
            </a:r>
            <a:r>
              <a:rPr lang="it-IT" i="1" dirty="0"/>
              <a:t> </a:t>
            </a:r>
            <a:r>
              <a:rPr lang="it-IT" dirty="0"/>
              <a:t>sul territorio (teatro, concerti, manifestazioni sportive e di solidarietà nel quartiere, possibilmente a costo zero).</a:t>
            </a:r>
          </a:p>
          <a:p>
            <a:pPr algn="just"/>
            <a:r>
              <a:rPr lang="it-IT" dirty="0"/>
              <a:t>I consigli di classe verbalizzano le uscite nel Consiglio di ottobre, attingendo al Piano annuale delle uscite definito dalla Commissione e indicando i sostituti in caso di assenza degli accompagnatori ufficiali</a:t>
            </a:r>
          </a:p>
          <a:p>
            <a:r>
              <a:rPr lang="it-IT" dirty="0"/>
              <a:t>max 1 uscita al mese</a:t>
            </a:r>
          </a:p>
          <a:p>
            <a:pPr algn="just"/>
            <a:r>
              <a:rPr lang="it-IT" dirty="0"/>
              <a:t>Partecipazione alle attività condizionata alla valutazione del comportamento e al pagamento della quota assicurativa</a:t>
            </a:r>
          </a:p>
          <a:p>
            <a:pPr algn="just"/>
            <a:r>
              <a:rPr lang="it-IT" dirty="0"/>
              <a:t>Vademecum sulle modalità organizzative: la responsabilità dell’organizzazione delle uscite di mezza/una giornata è a carico </a:t>
            </a:r>
            <a:r>
              <a:rPr lang="it-IT"/>
              <a:t>dell’organizzatore dell’iniziativa.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77795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426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Tema di Office</vt:lpstr>
      <vt:lpstr>Regolamento d’Istituto</vt:lpstr>
      <vt:lpstr>Scuola primaria</vt:lpstr>
      <vt:lpstr>Scuola primaria</vt:lpstr>
      <vt:lpstr>Scuola secondaria</vt:lpstr>
      <vt:lpstr>Scuola secondaria</vt:lpstr>
      <vt:lpstr>Uscite didattiche e viaggi d’istruzione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Regolamento d’Istituto</dc:title>
  <dc:creator>Sara De Masi</dc:creator>
  <cp:lastModifiedBy>Elena Biondi</cp:lastModifiedBy>
  <cp:revision>2</cp:revision>
  <dcterms:created xsi:type="dcterms:W3CDTF">2023-12-20T08:52:52Z</dcterms:created>
  <dcterms:modified xsi:type="dcterms:W3CDTF">2023-12-21T09:02:14Z</dcterms:modified>
</cp:coreProperties>
</file>